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7" r:id="rId5"/>
    <p:sldId id="345" r:id="rId6"/>
    <p:sldId id="310" r:id="rId7"/>
    <p:sldId id="311" r:id="rId8"/>
    <p:sldId id="339" r:id="rId9"/>
    <p:sldId id="340" r:id="rId10"/>
    <p:sldId id="342" r:id="rId11"/>
    <p:sldId id="350" r:id="rId12"/>
    <p:sldId id="341" r:id="rId13"/>
    <p:sldId id="320" r:id="rId14"/>
    <p:sldId id="319" r:id="rId15"/>
    <p:sldId id="347" r:id="rId16"/>
    <p:sldId id="351" r:id="rId17"/>
    <p:sldId id="349" r:id="rId18"/>
    <p:sldId id="313" r:id="rId19"/>
    <p:sldId id="284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 huang" initials="jh" lastIdx="1" clrIdx="0">
    <p:extLst>
      <p:ext uri="{19B8F6BF-5375-455C-9EA6-DF929625EA0E}">
        <p15:presenceInfo xmlns:p15="http://schemas.microsoft.com/office/powerpoint/2012/main" userId="f61f3450275eff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84" y="61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25T18:24:10.610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1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5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76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94549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8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76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845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645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810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81372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2487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487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701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0595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4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244883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359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973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01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868692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705503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573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214587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74058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6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738464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0189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7260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8371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11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377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516540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0371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40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8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21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2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2" r:id="rId15"/>
    <p:sldLayoutId id="2147483683" r:id="rId16"/>
    <p:sldLayoutId id="2147483706" r:id="rId17"/>
    <p:sldLayoutId id="2147483707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032857" y="3683964"/>
            <a:ext cx="50084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54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投資組合的報酬與風險歸因分析</a:t>
            </a:r>
            <a:endParaRPr lang="ko-KR" altLang="en-US" sz="54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8021953" y="5529260"/>
            <a:ext cx="301934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867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尹雨佳 詹凱翔 黃容 </a:t>
            </a:r>
            <a:r>
              <a:rPr lang="zh-CN" altLang="en-US" sz="1867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錢云帆</a:t>
            </a:r>
            <a:r>
              <a:rPr lang="zh-TW" altLang="en-US" sz="1867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50212745-F1D5-3041-8D47-182FCA270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>
              <a:lumMod val="40000"/>
              <a:lumOff val="60000"/>
            </a:schemeClr>
          </a:solidFill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7A0510-7463-DE46-8D4D-3B23FD9BEA87}"/>
              </a:ext>
            </a:extLst>
          </p:cNvPr>
          <p:cNvSpPr txBox="1">
            <a:spLocks/>
          </p:cNvSpPr>
          <p:nvPr/>
        </p:nvSpPr>
        <p:spPr>
          <a:xfrm>
            <a:off x="454866" y="223483"/>
            <a:ext cx="4453865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zh-CN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數據整理</a:t>
            </a:r>
            <a:r>
              <a:rPr lang="en-US" altLang="zh-CN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TW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altLang="zh-TW" sz="440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zh-TW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ＣＡ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그룹 2">
            <a:extLst>
              <a:ext uri="{FF2B5EF4-FFF2-40B4-BE49-F238E27FC236}">
                <a16:creationId xmlns:a16="http://schemas.microsoft.com/office/drawing/2014/main" id="{9E8068F0-7F7B-8C41-AD22-46C1C87A9C48}"/>
              </a:ext>
            </a:extLst>
          </p:cNvPr>
          <p:cNvGrpSpPr/>
          <p:nvPr/>
        </p:nvGrpSpPr>
        <p:grpSpPr>
          <a:xfrm>
            <a:off x="778534" y="2112607"/>
            <a:ext cx="3822495" cy="2611808"/>
            <a:chOff x="8070434" y="1427649"/>
            <a:chExt cx="2937734" cy="2611808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603BCC77-BBF8-C745-97B9-55935E487A51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20313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PCA </a:t>
              </a:r>
              <a:r>
                <a:rPr lang="zh-TW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為將原本有一定程度相依的因子，轉化為獨立的因子的技術。</a:t>
              </a:r>
              <a:endParaRPr lang="en-US" altLang="zh-TW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Tx/>
                <a:buChar char="-"/>
              </a:pPr>
              <a:endParaRPr lang="en-US" altLang="zh-TW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zh-TW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如匯率與利率的關係數不等於</a:t>
              </a:r>
              <a:r>
                <a:rPr lang="en-US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0</a:t>
              </a:r>
              <a:r>
                <a:rPr lang="zh-TW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，而</a:t>
              </a:r>
              <a:r>
                <a:rPr lang="en-US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PCA</a:t>
              </a:r>
              <a:r>
                <a:rPr lang="zh-CN" altLang="en-US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套</a:t>
              </a:r>
              <a:r>
                <a:rPr lang="zh-TW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件所做的事就是計算出一組新的因子，其因子間的相關係數為</a:t>
              </a:r>
              <a:r>
                <a:rPr lang="en-US" altLang="zh-TW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0</a:t>
              </a:r>
              <a:r>
                <a:rPr lang="zh-TW" altLang="en-US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。</a:t>
              </a:r>
              <a:endParaRPr lang="zh-TW" altLang="zh-TW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A75AB2D-AFA1-0B47-9D6D-21BC7ED89E27}"/>
                </a:ext>
              </a:extLst>
            </p:cNvPr>
            <p:cNvSpPr txBox="1"/>
            <p:nvPr/>
          </p:nvSpPr>
          <p:spPr>
            <a:xfrm>
              <a:off x="8082703" y="1427649"/>
              <a:ext cx="2925465" cy="58477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200">
                  <a:solidFill>
                    <a:schemeClr val="accent3"/>
                  </a:solidFill>
                  <a:cs typeface="Arial" pitchFamily="34" charset="0"/>
                </a:rPr>
                <a:t>PCA</a:t>
              </a:r>
              <a:endParaRPr lang="ko-KR" altLang="en-US" sz="3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2617689-4CF7-944C-8123-B8A621D3B0C8}"/>
              </a:ext>
            </a:extLst>
          </p:cNvPr>
          <p:cNvSpPr txBox="1"/>
          <p:nvPr/>
        </p:nvSpPr>
        <p:spPr>
          <a:xfrm>
            <a:off x="5311259" y="2004884"/>
            <a:ext cx="304645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zh-TW" sz="200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rPr>
              <a:t>X 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rPr>
              <a:t>為自變數矩陣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4E0CA0-0C4E-D547-BC38-A23BE2A3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64" y="2360681"/>
            <a:ext cx="6057900" cy="2667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2B2CF9-C257-FE41-BCE2-C37C5E4A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59" y="1649186"/>
            <a:ext cx="482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回歸分析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139705" y="1509353"/>
            <a:ext cx="1884279" cy="4455117"/>
            <a:chOff x="3850310" y="1776627"/>
            <a:chExt cx="1289518" cy="3410456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03461" y="2664134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323529" y="1621651"/>
            <a:ext cx="1557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889107" y="3915072"/>
            <a:ext cx="2095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507517" y="2857749"/>
            <a:ext cx="1228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7256782" y="2925521"/>
            <a:ext cx="3673574" cy="855558"/>
            <a:chOff x="3017859" y="4283314"/>
            <a:chExt cx="1932112" cy="8555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45116" y="4738762"/>
              <a:ext cx="1904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判斷其線性關係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畫出因變量的散點團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45531" y="4916936"/>
            <a:ext cx="952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7302090" y="4943383"/>
            <a:ext cx="3628266" cy="1045038"/>
            <a:chOff x="3018429" y="4161606"/>
            <a:chExt cx="1908282" cy="10450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PCA</a:t>
              </a:r>
              <a:r>
                <a:rPr lang="zh-TW" altLang="zh-TW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矩陣</a:t>
              </a:r>
              <a:r>
                <a:rPr lang="zh-TW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與回歸係數</a:t>
              </a:r>
              <a:r>
                <a:rPr lang="zh-TW" altLang="zh-TW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相乘得到</a:t>
              </a:r>
              <a:r>
                <a:rPr lang="zh-TW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最終的</a:t>
              </a:r>
              <a:r>
                <a:rPr lang="zh-TW" altLang="zh-TW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回歸係數 </a:t>
              </a:r>
              <a:r>
                <a:rPr lang="zh-TW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。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8429" y="4161606"/>
              <a:ext cx="1888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回歸係數轉化為矩陣 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5469317" y="3963394"/>
            <a:ext cx="545560" cy="68867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6128376" y="5040240"/>
            <a:ext cx="556822" cy="52283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079956" y="2992090"/>
            <a:ext cx="605242" cy="52584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437087" y="1856207"/>
            <a:ext cx="683591" cy="6893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1441BFFE-71C6-054E-9904-F3C5189D17D1}"/>
              </a:ext>
            </a:extLst>
          </p:cNvPr>
          <p:cNvGrpSpPr/>
          <p:nvPr/>
        </p:nvGrpSpPr>
        <p:grpSpPr>
          <a:xfrm>
            <a:off x="1786089" y="1723951"/>
            <a:ext cx="4342287" cy="877867"/>
            <a:chOff x="3017859" y="4283314"/>
            <a:chExt cx="1908852" cy="404584"/>
          </a:xfrm>
        </p:grpSpPr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0480F102-CE84-B249-B74B-B2DEB8D74482}"/>
                </a:ext>
              </a:extLst>
            </p:cNvPr>
            <p:cNvSpPr txBox="1"/>
            <p:nvPr/>
          </p:nvSpPr>
          <p:spPr>
            <a:xfrm>
              <a:off x="3021856" y="4503499"/>
              <a:ext cx="1904855" cy="184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判斷變量之間的相關係數</a:t>
              </a:r>
            </a:p>
          </p:txBody>
        </p: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72838CC2-8D4A-254D-97A1-8C1EBAAB2D90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4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畫出相關度熱力圖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C0ABEF8D-FB04-9C4B-8685-E21D5A370340}"/>
              </a:ext>
            </a:extLst>
          </p:cNvPr>
          <p:cNvGrpSpPr/>
          <p:nvPr/>
        </p:nvGrpSpPr>
        <p:grpSpPr>
          <a:xfrm>
            <a:off x="2891457" y="3813348"/>
            <a:ext cx="3515330" cy="876989"/>
            <a:chOff x="3003172" y="4144989"/>
            <a:chExt cx="1923539" cy="876989"/>
          </a:xfrm>
        </p:grpSpPr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7EF068F4-C005-5848-9B67-22C362CC98C3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畫出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plot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2D236A10-BE10-3940-98AD-8C4F42BF886F}"/>
                </a:ext>
              </a:extLst>
            </p:cNvPr>
            <p:cNvSpPr txBox="1"/>
            <p:nvPr/>
          </p:nvSpPr>
          <p:spPr>
            <a:xfrm>
              <a:off x="3003172" y="4144989"/>
              <a:ext cx="1888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OLS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回歸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6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7787678" y="2514662"/>
            <a:ext cx="4012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0</a:t>
            </a:r>
            <a:r>
              <a:rPr lang="zh-TW" altLang="en-US" sz="20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-0.3</a:t>
            </a:r>
            <a:r>
              <a:rPr lang="zh-CN" altLang="en-US" sz="2000">
                <a:solidFill>
                  <a:schemeClr val="bg1"/>
                </a:solidFill>
                <a:cs typeface="Arial" pitchFamily="34" charset="0"/>
              </a:rPr>
              <a:t>為弱相關</a:t>
            </a:r>
            <a:endParaRPr lang="en-US" altLang="zh-CN" sz="20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zh-CN" sz="2000">
                <a:solidFill>
                  <a:schemeClr val="bg1"/>
                </a:solidFill>
                <a:cs typeface="Arial" pitchFamily="34" charset="0"/>
              </a:rPr>
              <a:t>0.3-0.6</a:t>
            </a:r>
            <a:r>
              <a:rPr lang="zh-CN" altLang="en-US" sz="2000">
                <a:solidFill>
                  <a:schemeClr val="bg1"/>
                </a:solidFill>
                <a:cs typeface="Arial" pitchFamily="34" charset="0"/>
              </a:rPr>
              <a:t>為中相關</a:t>
            </a:r>
            <a:endParaRPr lang="en-US" altLang="zh-CN" sz="20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0.6-1</a:t>
            </a:r>
            <a:r>
              <a:rPr lang="zh-CN" altLang="en-US" sz="2000">
                <a:solidFill>
                  <a:schemeClr val="bg1"/>
                </a:solidFill>
                <a:cs typeface="Arial" pitchFamily="34" charset="0"/>
              </a:rPr>
              <a:t>為強相關</a:t>
            </a:r>
            <a:endParaRPr lang="en-US" altLang="ko-KR" sz="2000">
              <a:solidFill>
                <a:schemeClr val="bg1"/>
              </a:solidFill>
              <a:cs typeface="Arial" pitchFamily="34" charset="0"/>
            </a:endParaRPr>
          </a:p>
          <a:p>
            <a:endParaRPr lang="en-US" altLang="zh-CN" sz="2000">
              <a:solidFill>
                <a:schemeClr val="bg1"/>
              </a:solidFill>
              <a:cs typeface="Arial" pitchFamily="34" charset="0"/>
            </a:endParaRPr>
          </a:p>
          <a:p>
            <a:r>
              <a:rPr lang="zh-CN" altLang="en-US" sz="2000">
                <a:solidFill>
                  <a:schemeClr val="bg1"/>
                </a:solidFill>
                <a:cs typeface="Arial" pitchFamily="34" charset="0"/>
              </a:rPr>
              <a:t>從熱力圖顯示在</a:t>
            </a:r>
            <a:r>
              <a:rPr lang="en-US" altLang="zh-CN" sz="2000">
                <a:solidFill>
                  <a:schemeClr val="bg1"/>
                </a:solidFill>
                <a:cs typeface="Arial" pitchFamily="34" charset="0"/>
              </a:rPr>
              <a:t>PCA</a:t>
            </a:r>
            <a:r>
              <a:rPr lang="zh-CN" altLang="en-US" sz="2000">
                <a:solidFill>
                  <a:schemeClr val="bg1"/>
                </a:solidFill>
                <a:cs typeface="Arial" pitchFamily="34" charset="0"/>
              </a:rPr>
              <a:t>獨立化之後，因子之間的相關係數大部分為弱相關，可見</a:t>
            </a:r>
            <a:r>
              <a:rPr lang="en-US" altLang="zh-CN" sz="2000">
                <a:solidFill>
                  <a:schemeClr val="bg1"/>
                </a:solidFill>
                <a:cs typeface="Arial" pitchFamily="34" charset="0"/>
              </a:rPr>
              <a:t>PCA</a:t>
            </a:r>
            <a:r>
              <a:rPr lang="zh-CN" altLang="en-US" sz="2000">
                <a:solidFill>
                  <a:schemeClr val="bg1"/>
                </a:solidFill>
                <a:cs typeface="Arial" pitchFamily="34" charset="0"/>
              </a:rPr>
              <a:t>效果很好。</a:t>
            </a:r>
            <a:endParaRPr lang="en-US" altLang="zh-CN" sz="2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7720119" y="14794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088868" y="4860700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2000"/>
              <a:t>因子之間相關係數</a:t>
            </a:r>
            <a:endParaRPr lang="en-US" sz="2000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155529" y="5693791"/>
            <a:ext cx="3564590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4000" spc="300">
                <a:solidFill>
                  <a:schemeClr val="accent2"/>
                </a:solidFill>
                <a:latin typeface="+mj-lt"/>
              </a:rPr>
              <a:t>相關度熱力圖</a:t>
            </a:r>
            <a:endParaRPr lang="en-US" sz="4000" spc="3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1ED413E-3906-6447-9E72-864E6AC3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5" y="568308"/>
            <a:ext cx="6289199" cy="45422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7017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9DC668E6-448A-7744-82BC-E5408D4D2F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072972" cy="6858000"/>
          </a:xfrm>
          <a:solidFill>
            <a:schemeClr val="bg1">
              <a:lumMod val="85000"/>
            </a:schemeClr>
          </a:solidFill>
        </p:spPr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C49AEA-E3AB-1743-8BF2-32E28371ED22}"/>
              </a:ext>
            </a:extLst>
          </p:cNvPr>
          <p:cNvSpPr txBox="1"/>
          <p:nvPr/>
        </p:nvSpPr>
        <p:spPr>
          <a:xfrm>
            <a:off x="5933843" y="2582609"/>
            <a:ext cx="551543" cy="1208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BFAF1A-F90C-744E-933E-858949E68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7" y="694662"/>
            <a:ext cx="8216644" cy="4496171"/>
          </a:xfrm>
          <a:prstGeom prst="rect">
            <a:avLst/>
          </a:prstGeom>
        </p:spPr>
      </p:pic>
      <p:sp>
        <p:nvSpPr>
          <p:cNvPr id="13" name="Right Triangle 4">
            <a:extLst>
              <a:ext uri="{FF2B5EF4-FFF2-40B4-BE49-F238E27FC236}">
                <a16:creationId xmlns:a16="http://schemas.microsoft.com/office/drawing/2014/main" id="{552DD5D4-E830-A249-B8C3-3F20901FCB1E}"/>
              </a:ext>
            </a:extLst>
          </p:cNvPr>
          <p:cNvSpPr/>
          <p:nvPr/>
        </p:nvSpPr>
        <p:spPr>
          <a:xfrm rot="5400000" flipV="1">
            <a:off x="9544096" y="4302853"/>
            <a:ext cx="2114156" cy="182910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EA08DA0-CD07-9E42-8CB9-DF92CD93C182}"/>
              </a:ext>
            </a:extLst>
          </p:cNvPr>
          <p:cNvSpPr txBox="1"/>
          <p:nvPr/>
        </p:nvSpPr>
        <p:spPr>
          <a:xfrm>
            <a:off x="9884962" y="4459841"/>
            <a:ext cx="143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zh-TW" sz="16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將回歸係數轉化為矩陣，與</a:t>
            </a:r>
            <a:r>
              <a:rPr lang="en-US" altLang="zh-TW" sz="16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PCA</a:t>
            </a:r>
            <a:r>
              <a:rPr lang="zh-TW" altLang="zh-TW" sz="16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矩陣相乘得到最終的模型回歸係數</a:t>
            </a:r>
            <a:endParaRPr lang="en-US" altLang="zh-TW" sz="12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  <a:cs typeface="CordiaUPC" panose="020B0304020202020204" pitchFamily="34" charset="-34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04611B4-0C68-E242-8039-00364356135C}"/>
              </a:ext>
            </a:extLst>
          </p:cNvPr>
          <p:cNvSpPr txBox="1"/>
          <p:nvPr/>
        </p:nvSpPr>
        <p:spPr>
          <a:xfrm>
            <a:off x="4054716" y="5501203"/>
            <a:ext cx="3416061" cy="9233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回歸模型</a:t>
            </a:r>
            <a:endParaRPr lang="en-US" altLang="zh-TW" sz="5400" dirty="0">
              <a:solidFill>
                <a:schemeClr val="tx1">
                  <a:lumMod val="50000"/>
                  <a:lumOff val="50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565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9DC668E6-448A-7744-82BC-E5408D4D2F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072972" cy="6858000"/>
          </a:xfrm>
          <a:solidFill>
            <a:schemeClr val="bg1">
              <a:lumMod val="85000"/>
            </a:schemeClr>
          </a:solidFill>
        </p:spPr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5F6359-9F94-654B-B2C5-97A39DDA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9" y="877238"/>
            <a:ext cx="5702242" cy="36896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Right Triangle 4">
            <a:extLst>
              <a:ext uri="{FF2B5EF4-FFF2-40B4-BE49-F238E27FC236}">
                <a16:creationId xmlns:a16="http://schemas.microsoft.com/office/drawing/2014/main" id="{208D8A17-BC04-2C48-88AF-F775C5FB627D}"/>
              </a:ext>
            </a:extLst>
          </p:cNvPr>
          <p:cNvSpPr/>
          <p:nvPr/>
        </p:nvSpPr>
        <p:spPr>
          <a:xfrm flipV="1">
            <a:off x="2169108" y="956134"/>
            <a:ext cx="2114158" cy="1514715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B210A726-D709-CC44-B3ED-AC107FDDBA8B}"/>
              </a:ext>
            </a:extLst>
          </p:cNvPr>
          <p:cNvSpPr txBox="1"/>
          <p:nvPr/>
        </p:nvSpPr>
        <p:spPr>
          <a:xfrm>
            <a:off x="2364990" y="1113326"/>
            <a:ext cx="14881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圖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 為投資組合範本跑出來的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OLS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回歸結果</a:t>
            </a:r>
            <a:r>
              <a:rPr lang="zh-TW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。</a:t>
            </a:r>
            <a:endParaRPr lang="en-US" altLang="zh-TW" sz="1400" spc="-150" dirty="0">
              <a:solidFill>
                <a:schemeClr val="tx1">
                  <a:lumMod val="75000"/>
                  <a:lumOff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cs typeface="CordiaUPC" panose="020B0304020202020204" pitchFamily="34" charset="-3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3374FB-07F7-6F43-9E49-BBAC8A88D83F}"/>
              </a:ext>
            </a:extLst>
          </p:cNvPr>
          <p:cNvSpPr txBox="1"/>
          <p:nvPr/>
        </p:nvSpPr>
        <p:spPr>
          <a:xfrm>
            <a:off x="9770898" y="4992217"/>
            <a:ext cx="1973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圖</a:t>
            </a:r>
            <a:r>
              <a:rPr lang="en-US" altLang="zh-TW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2. </a:t>
            </a:r>
            <a:r>
              <a:rPr lang="zh-CN" altLang="en-US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為</a:t>
            </a:r>
            <a:r>
              <a:rPr lang="en-US" altLang="zh-CN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eigenvector </a:t>
            </a:r>
            <a:r>
              <a:rPr lang="zh-TW" altLang="zh-TW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與回歸係數</a:t>
            </a:r>
            <a:r>
              <a:rPr lang="zh-TW" altLang="en-US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相乘</a:t>
            </a:r>
            <a:r>
              <a:rPr lang="zh-TW" altLang="zh-TW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得到最終的模型回歸係數 </a:t>
            </a:r>
            <a:r>
              <a:rPr lang="zh-TW" altLang="en-US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。</a:t>
            </a:r>
          </a:p>
        </p:txBody>
      </p:sp>
      <p:sp>
        <p:nvSpPr>
          <p:cNvPr id="7" name="Right Triangle 4">
            <a:extLst>
              <a:ext uri="{FF2B5EF4-FFF2-40B4-BE49-F238E27FC236}">
                <a16:creationId xmlns:a16="http://schemas.microsoft.com/office/drawing/2014/main" id="{537DA21B-F493-1144-8F34-288876899837}"/>
              </a:ext>
            </a:extLst>
          </p:cNvPr>
          <p:cNvSpPr/>
          <p:nvPr/>
        </p:nvSpPr>
        <p:spPr>
          <a:xfrm rot="10800000" flipV="1">
            <a:off x="9260113" y="4662911"/>
            <a:ext cx="2598057" cy="184402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2" name="图片 17">
            <a:extLst>
              <a:ext uri="{FF2B5EF4-FFF2-40B4-BE49-F238E27FC236}">
                <a16:creationId xmlns:a16="http://schemas.microsoft.com/office/drawing/2014/main" id="{73789FC7-7791-AC4C-9D2B-57E9F5C10BC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2" r="1661" b="19360"/>
          <a:stretch/>
        </p:blipFill>
        <p:spPr>
          <a:xfrm>
            <a:off x="522560" y="5336484"/>
            <a:ext cx="8592875" cy="110308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C49AEA-E3AB-1743-8BF2-32E28371ED22}"/>
              </a:ext>
            </a:extLst>
          </p:cNvPr>
          <p:cNvSpPr txBox="1"/>
          <p:nvPr/>
        </p:nvSpPr>
        <p:spPr>
          <a:xfrm>
            <a:off x="5933843" y="2582609"/>
            <a:ext cx="551543" cy="1208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3004DB28-E92F-4B46-BA7E-FF1CF3BE7948}"/>
              </a:ext>
            </a:extLst>
          </p:cNvPr>
          <p:cNvSpPr/>
          <p:nvPr/>
        </p:nvSpPr>
        <p:spPr>
          <a:xfrm rot="16200000" flipH="1">
            <a:off x="1613379" y="3108558"/>
            <a:ext cx="1957741" cy="2114158"/>
          </a:xfrm>
          <a:prstGeom prst="bentArrow">
            <a:avLst>
              <a:gd name="adj1" fmla="val 12397"/>
              <a:gd name="adj2" fmla="val 25000"/>
              <a:gd name="adj3" fmla="val 25000"/>
              <a:gd name="adj4" fmla="val 45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0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9DC668E6-448A-7744-82BC-E5408D4D2F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072972" cy="6858000"/>
          </a:xfrm>
          <a:solidFill>
            <a:schemeClr val="bg1">
              <a:lumMod val="85000"/>
            </a:schemeClr>
          </a:solidFill>
        </p:spPr>
      </p:sp>
      <p:sp>
        <p:nvSpPr>
          <p:cNvPr id="4" name="Right Triangle 4">
            <a:extLst>
              <a:ext uri="{FF2B5EF4-FFF2-40B4-BE49-F238E27FC236}">
                <a16:creationId xmlns:a16="http://schemas.microsoft.com/office/drawing/2014/main" id="{208D8A17-BC04-2C48-88AF-F775C5FB627D}"/>
              </a:ext>
            </a:extLst>
          </p:cNvPr>
          <p:cNvSpPr/>
          <p:nvPr/>
        </p:nvSpPr>
        <p:spPr>
          <a:xfrm flipV="1">
            <a:off x="1741714" y="956132"/>
            <a:ext cx="2541552" cy="1467754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B210A726-D709-CC44-B3ED-AC107FDDBA8B}"/>
              </a:ext>
            </a:extLst>
          </p:cNvPr>
          <p:cNvSpPr txBox="1"/>
          <p:nvPr/>
        </p:nvSpPr>
        <p:spPr>
          <a:xfrm>
            <a:off x="1988458" y="1113326"/>
            <a:ext cx="179907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圖 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1.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 為安聯科技公司投資組合範本跑出來的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OLS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回歸結果</a:t>
            </a:r>
            <a:r>
              <a:rPr lang="zh-TW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。</a:t>
            </a:r>
            <a:endParaRPr lang="en-US" altLang="zh-TW" sz="1400" spc="-150" dirty="0">
              <a:solidFill>
                <a:schemeClr val="tx1">
                  <a:lumMod val="75000"/>
                  <a:lumOff val="2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cs typeface="CordiaUPC" panose="020B0304020202020204" pitchFamily="34" charset="-3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3374FB-07F7-6F43-9E49-BBAC8A88D83F}"/>
              </a:ext>
            </a:extLst>
          </p:cNvPr>
          <p:cNvSpPr txBox="1"/>
          <p:nvPr/>
        </p:nvSpPr>
        <p:spPr>
          <a:xfrm>
            <a:off x="9963042" y="4843996"/>
            <a:ext cx="1973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圖</a:t>
            </a:r>
            <a:r>
              <a:rPr lang="en-US" altLang="zh-TW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為</a:t>
            </a:r>
            <a:r>
              <a:rPr lang="en-US" altLang="zh-CN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eigenvector </a:t>
            </a:r>
            <a:r>
              <a:rPr lang="zh-TW" altLang="zh-TW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與回歸係數</a:t>
            </a:r>
            <a:r>
              <a:rPr lang="zh-TW" altLang="en-US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相乘</a:t>
            </a:r>
            <a:r>
              <a:rPr lang="zh-TW" altLang="zh-TW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得到最終的模型回歸係數 </a:t>
            </a:r>
            <a:r>
              <a:rPr lang="zh-TW" altLang="en-US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CordiaUPC" panose="020B0304020202020204" pitchFamily="34" charset="-34"/>
              </a:rPr>
              <a:t>。</a:t>
            </a:r>
          </a:p>
        </p:txBody>
      </p:sp>
      <p:sp>
        <p:nvSpPr>
          <p:cNvPr id="7" name="Right Triangle 4">
            <a:extLst>
              <a:ext uri="{FF2B5EF4-FFF2-40B4-BE49-F238E27FC236}">
                <a16:creationId xmlns:a16="http://schemas.microsoft.com/office/drawing/2014/main" id="{537DA21B-F493-1144-8F34-288876899837}"/>
              </a:ext>
            </a:extLst>
          </p:cNvPr>
          <p:cNvSpPr/>
          <p:nvPr/>
        </p:nvSpPr>
        <p:spPr>
          <a:xfrm rot="10800000" flipV="1">
            <a:off x="9260113" y="4662911"/>
            <a:ext cx="2598057" cy="184402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3004DB28-E92F-4B46-BA7E-FF1CF3BE7948}"/>
              </a:ext>
            </a:extLst>
          </p:cNvPr>
          <p:cNvSpPr/>
          <p:nvPr/>
        </p:nvSpPr>
        <p:spPr>
          <a:xfrm rot="16200000" flipH="1">
            <a:off x="1449727" y="2950904"/>
            <a:ext cx="1957741" cy="2114158"/>
          </a:xfrm>
          <a:prstGeom prst="bentArrow">
            <a:avLst>
              <a:gd name="adj1" fmla="val 12397"/>
              <a:gd name="adj2" fmla="val 25000"/>
              <a:gd name="adj3" fmla="val 25000"/>
              <a:gd name="adj4" fmla="val 45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5681EB6-3EAA-F040-B75C-9FE787347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01" b="11558"/>
          <a:stretch/>
        </p:blipFill>
        <p:spPr>
          <a:xfrm>
            <a:off x="160671" y="5233675"/>
            <a:ext cx="9099442" cy="10875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0B4752-1BB8-0141-9EF8-DE632F41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604" y="815712"/>
            <a:ext cx="5962472" cy="381273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4854A7-680B-D64D-8087-B2F8B90ACE04}"/>
              </a:ext>
            </a:extLst>
          </p:cNvPr>
          <p:cNvSpPr txBox="1"/>
          <p:nvPr/>
        </p:nvSpPr>
        <p:spPr>
          <a:xfrm>
            <a:off x="5441757" y="2591499"/>
            <a:ext cx="777288" cy="1338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201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8" y="1340696"/>
            <a:ext cx="460055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800" b="1" dirty="0">
                <a:cs typeface="Arial" pitchFamily="34" charset="0"/>
              </a:rPr>
              <a:t>風險解釋力分析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2553359" y="4142769"/>
            <a:ext cx="7748881" cy="18466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解釋力？</a:t>
            </a:r>
            <a:endParaRPr lang="en-US" altLang="zh-TW" dirty="0">
              <a:latin typeface="American Typewriter" panose="02090604020004020304" pitchFamily="18" charset="0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TW" altLang="zh-TW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我們主要看殘差項的</a:t>
            </a:r>
            <a:r>
              <a:rPr lang="en-US" altLang="zh-TW" dirty="0" err="1">
                <a:latin typeface="American Typewriter" panose="02090604020004020304" pitchFamily="18" charset="0"/>
                <a:ea typeface="PingFang SC" panose="020B0400000000000000" pitchFamily="34" charset="-122"/>
              </a:rPr>
              <a:t>Va</a:t>
            </a:r>
            <a:r>
              <a:rPr lang="en-US" altLang="zh-CN" dirty="0" err="1">
                <a:latin typeface="American Typewriter" panose="02090604020004020304" pitchFamily="18" charset="0"/>
                <a:ea typeface="PingFang SC" panose="020B0400000000000000" pitchFamily="34" charset="-122"/>
              </a:rPr>
              <a:t>r</a:t>
            </a:r>
            <a:r>
              <a:rPr lang="zh-TW" altLang="zh-TW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大小，如</a:t>
            </a:r>
            <a:r>
              <a:rPr lang="zh-CN" altLang="en-US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殘差的</a:t>
            </a:r>
            <a:r>
              <a:rPr lang="en-US" altLang="zh-CN" dirty="0" err="1">
                <a:latin typeface="American Typewriter" panose="02090604020004020304" pitchFamily="18" charset="0"/>
                <a:ea typeface="PingFang SC" panose="020B0400000000000000" pitchFamily="34" charset="-122"/>
              </a:rPr>
              <a:t>Var</a:t>
            </a:r>
            <a:r>
              <a:rPr lang="zh-CN" altLang="en-US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過大，</a:t>
            </a:r>
            <a:r>
              <a:rPr lang="zh-TW" altLang="zh-TW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該結果的解釋力不足</a:t>
            </a:r>
            <a:r>
              <a:rPr lang="zh-TW" altLang="en-US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，要注意解釋力的數值大小，並非絕對，仍應以總經等各方條件綜合分析</a:t>
            </a:r>
            <a:r>
              <a:rPr lang="zh-TW" altLang="zh-TW" dirty="0">
                <a:latin typeface="American Typewriter" panose="02090604020004020304" pitchFamily="18" charset="0"/>
                <a:ea typeface="PingFang SC" panose="020B0400000000000000" pitchFamily="34" charset="-122"/>
              </a:rPr>
              <a:t>。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American Typewriter" panose="02090604020004020304" pitchFamily="18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endParaRPr lang="ko-KR" altLang="en-US" sz="1100" dirty="0">
              <a:latin typeface="American Typewriter" panose="02090604020004020304" pitchFamily="18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9" y="2469009"/>
            <a:ext cx="3568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>
                <a:solidFill>
                  <a:schemeClr val="accent3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解釋力公式</a:t>
            </a:r>
            <a:endParaRPr lang="ko-KR" altLang="en-US" sz="2400" dirty="0">
              <a:solidFill>
                <a:schemeClr val="accent3"/>
              </a:solidFill>
              <a:latin typeface="PingFang SC" panose="020B0400000000000000" pitchFamily="34" charset="-122"/>
              <a:cs typeface="Arial" pitchFamily="34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C922A73-B250-B540-AD56-7DADAED9308C}"/>
              </a:ext>
            </a:extLst>
          </p:cNvPr>
          <p:cNvSpPr txBox="1"/>
          <p:nvPr/>
        </p:nvSpPr>
        <p:spPr>
          <a:xfrm>
            <a:off x="1699918" y="2895857"/>
            <a:ext cx="9455762" cy="8715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latin typeface="American Typewriter" panose="02090604020004020304" pitchFamily="18" charset="0"/>
              </a:rPr>
              <a:t>Y =</a:t>
            </a:r>
            <a:r>
              <a:rPr lang="zh-TW" altLang="en-US" dirty="0">
                <a:latin typeface="American Typewriter" panose="02090604020004020304" pitchFamily="18" charset="0"/>
              </a:rPr>
              <a:t> </a:t>
            </a:r>
            <a:r>
              <a:rPr lang="el-GR" altLang="zh-TW" dirty="0"/>
              <a:t>β</a:t>
            </a:r>
            <a:r>
              <a:rPr lang="en-US" altLang="zh-TW" baseline="-25000" dirty="0" err="1">
                <a:latin typeface="American Typewriter" panose="02090604020004020304" pitchFamily="18" charset="0"/>
              </a:rPr>
              <a:t>i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1</a:t>
            </a:r>
            <a:r>
              <a:rPr lang="en-US" altLang="zh-TW" dirty="0">
                <a:latin typeface="American Typewriter" panose="02090604020004020304" pitchFamily="18" charset="0"/>
              </a:rPr>
              <a:t> + </a:t>
            </a:r>
            <a:r>
              <a:rPr lang="el-GR" altLang="zh-TW" dirty="0"/>
              <a:t>β</a:t>
            </a:r>
            <a:r>
              <a:rPr lang="en-US" altLang="zh-TW" baseline="-25000" dirty="0" err="1">
                <a:latin typeface="American Typewriter" panose="02090604020004020304" pitchFamily="18" charset="0"/>
              </a:rPr>
              <a:t>i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2 </a:t>
            </a:r>
            <a:r>
              <a:rPr lang="en-US" altLang="zh-TW" dirty="0">
                <a:latin typeface="American Typewriter" panose="02090604020004020304" pitchFamily="18" charset="0"/>
              </a:rPr>
              <a:t>+ </a:t>
            </a:r>
            <a:r>
              <a:rPr lang="el-GR" altLang="zh-TW" dirty="0"/>
              <a:t>β</a:t>
            </a:r>
            <a:r>
              <a:rPr lang="en-US" altLang="zh-TW" baseline="-25000" dirty="0" err="1">
                <a:latin typeface="American Typewriter" panose="02090604020004020304" pitchFamily="18" charset="0"/>
              </a:rPr>
              <a:t>i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3</a:t>
            </a:r>
            <a:r>
              <a:rPr lang="en-US" altLang="zh-TW" dirty="0">
                <a:latin typeface="American Typewriter" panose="02090604020004020304" pitchFamily="18" charset="0"/>
              </a:rPr>
              <a:t>+ </a:t>
            </a:r>
            <a:r>
              <a:rPr lang="el-GR" altLang="zh-TW" dirty="0"/>
              <a:t>β</a:t>
            </a:r>
            <a:r>
              <a:rPr lang="en-US" altLang="zh-TW" baseline="-25000" dirty="0" err="1">
                <a:latin typeface="American Typewriter" panose="02090604020004020304" pitchFamily="18" charset="0"/>
              </a:rPr>
              <a:t>i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4 </a:t>
            </a:r>
            <a:r>
              <a:rPr lang="en-US" altLang="zh-TW" dirty="0">
                <a:latin typeface="American Typewriter" panose="02090604020004020304" pitchFamily="18" charset="0"/>
              </a:rPr>
              <a:t>+ …… +</a:t>
            </a:r>
            <a:r>
              <a:rPr lang="el-GR" altLang="zh-TW" dirty="0"/>
              <a:t>ε</a:t>
            </a:r>
            <a:r>
              <a:rPr lang="en-US" altLang="zh-TW" baseline="-25000" dirty="0" err="1">
                <a:latin typeface="American Typewriter" panose="02090604020004020304" pitchFamily="18" charset="0"/>
              </a:rPr>
              <a:t>i</a:t>
            </a:r>
            <a:endParaRPr lang="zh-TW" altLang="zh-TW" dirty="0">
              <a:latin typeface="American Typewriter" panose="02090604020004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dirty="0" err="1">
                <a:latin typeface="American Typewriter" panose="02090604020004020304" pitchFamily="18" charset="0"/>
              </a:rPr>
              <a:t>Var</a:t>
            </a:r>
            <a:r>
              <a:rPr lang="en-US" altLang="zh-TW" dirty="0">
                <a:latin typeface="American Typewriter" panose="02090604020004020304" pitchFamily="18" charset="0"/>
              </a:rPr>
              <a:t>(Y) =</a:t>
            </a:r>
            <a:r>
              <a:rPr lang="zh-TW" altLang="en-US" dirty="0">
                <a:latin typeface="American Typewriter" panose="02090604020004020304" pitchFamily="18" charset="0"/>
              </a:rPr>
              <a:t> </a:t>
            </a:r>
            <a:r>
              <a:rPr lang="el-GR" altLang="zh-TW" dirty="0"/>
              <a:t>β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i</a:t>
            </a:r>
            <a:r>
              <a:rPr lang="en-US" altLang="zh-TW" baseline="30000" dirty="0">
                <a:latin typeface="American Typewriter" panose="02090604020004020304" pitchFamily="18" charset="0"/>
              </a:rPr>
              <a:t>2</a:t>
            </a:r>
            <a:r>
              <a:rPr lang="en-US" altLang="zh-TW" dirty="0">
                <a:latin typeface="American Typewriter" panose="02090604020004020304" pitchFamily="18" charset="0"/>
              </a:rPr>
              <a:t>var(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1</a:t>
            </a:r>
            <a:r>
              <a:rPr lang="en-US" altLang="zh-TW" dirty="0">
                <a:latin typeface="American Typewriter" panose="02090604020004020304" pitchFamily="18" charset="0"/>
              </a:rPr>
              <a:t>)</a:t>
            </a:r>
            <a:r>
              <a:rPr lang="zh-TW" altLang="en-US" dirty="0">
                <a:latin typeface="American Typewriter" panose="02090604020004020304" pitchFamily="18" charset="0"/>
              </a:rPr>
              <a:t> </a:t>
            </a:r>
            <a:r>
              <a:rPr lang="en-US" altLang="zh-TW" dirty="0">
                <a:latin typeface="American Typewriter" panose="02090604020004020304" pitchFamily="18" charset="0"/>
              </a:rPr>
              <a:t>+ </a:t>
            </a:r>
            <a:r>
              <a:rPr lang="el-GR" altLang="zh-TW" dirty="0"/>
              <a:t>β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i</a:t>
            </a:r>
            <a:r>
              <a:rPr lang="en-US" altLang="zh-TW" baseline="30000" dirty="0">
                <a:latin typeface="American Typewriter" panose="02090604020004020304" pitchFamily="18" charset="0"/>
              </a:rPr>
              <a:t>2</a:t>
            </a:r>
            <a:r>
              <a:rPr lang="en-US" altLang="zh-TW" dirty="0">
                <a:latin typeface="American Typewriter" panose="02090604020004020304" pitchFamily="18" charset="0"/>
              </a:rPr>
              <a:t>var(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2</a:t>
            </a:r>
            <a:r>
              <a:rPr lang="en-US" altLang="zh-TW" dirty="0">
                <a:latin typeface="American Typewriter" panose="02090604020004020304" pitchFamily="18" charset="0"/>
              </a:rPr>
              <a:t>)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 </a:t>
            </a:r>
            <a:r>
              <a:rPr lang="en-US" altLang="zh-TW" dirty="0">
                <a:latin typeface="American Typewriter" panose="02090604020004020304" pitchFamily="18" charset="0"/>
              </a:rPr>
              <a:t>+ </a:t>
            </a:r>
            <a:r>
              <a:rPr lang="el-GR" altLang="zh-TW" dirty="0"/>
              <a:t>β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i</a:t>
            </a:r>
            <a:r>
              <a:rPr lang="en-US" altLang="zh-TW" baseline="30000" dirty="0">
                <a:latin typeface="American Typewriter" panose="02090604020004020304" pitchFamily="18" charset="0"/>
              </a:rPr>
              <a:t>2</a:t>
            </a:r>
            <a:r>
              <a:rPr lang="en-US" altLang="zh-TW" dirty="0">
                <a:latin typeface="American Typewriter" panose="02090604020004020304" pitchFamily="18" charset="0"/>
              </a:rPr>
              <a:t>var(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3</a:t>
            </a:r>
            <a:r>
              <a:rPr lang="en-US" altLang="zh-TW" dirty="0">
                <a:latin typeface="American Typewriter" panose="02090604020004020304" pitchFamily="18" charset="0"/>
              </a:rPr>
              <a:t>)+ </a:t>
            </a:r>
            <a:r>
              <a:rPr lang="el-GR" altLang="zh-TW" dirty="0"/>
              <a:t>β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i</a:t>
            </a:r>
            <a:r>
              <a:rPr lang="en-US" altLang="zh-TW" baseline="30000" dirty="0">
                <a:latin typeface="American Typewriter" panose="02090604020004020304" pitchFamily="18" charset="0"/>
              </a:rPr>
              <a:t>2</a:t>
            </a:r>
            <a:r>
              <a:rPr lang="en-US" altLang="zh-TW" dirty="0">
                <a:latin typeface="American Typewriter" panose="02090604020004020304" pitchFamily="18" charset="0"/>
              </a:rPr>
              <a:t>var(</a:t>
            </a:r>
            <a:r>
              <a:rPr lang="el-GR" altLang="zh-TW" dirty="0"/>
              <a:t>X</a:t>
            </a:r>
            <a:r>
              <a:rPr lang="en-US" altLang="zh-TW" baseline="-25000" dirty="0">
                <a:latin typeface="American Typewriter" panose="02090604020004020304" pitchFamily="18" charset="0"/>
              </a:rPr>
              <a:t>4</a:t>
            </a:r>
            <a:r>
              <a:rPr lang="en-US" altLang="zh-TW" dirty="0">
                <a:latin typeface="American Typewriter" panose="02090604020004020304" pitchFamily="18" charset="0"/>
              </a:rPr>
              <a:t>) + …… +</a:t>
            </a:r>
            <a:r>
              <a:rPr lang="en-US" altLang="zh-TW" dirty="0" err="1">
                <a:latin typeface="American Typewriter" panose="02090604020004020304" pitchFamily="18" charset="0"/>
              </a:rPr>
              <a:t>var</a:t>
            </a:r>
            <a:r>
              <a:rPr lang="en-US" altLang="zh-TW" dirty="0">
                <a:latin typeface="American Typewriter" panose="02090604020004020304" pitchFamily="18" charset="0"/>
              </a:rPr>
              <a:t>(</a:t>
            </a:r>
            <a:r>
              <a:rPr lang="el-GR" altLang="zh-TW" dirty="0"/>
              <a:t>ε</a:t>
            </a:r>
            <a:r>
              <a:rPr lang="en-US" altLang="zh-TW" baseline="-25000" dirty="0" err="1">
                <a:latin typeface="American Typewriter" panose="02090604020004020304" pitchFamily="18" charset="0"/>
              </a:rPr>
              <a:t>i</a:t>
            </a:r>
            <a:r>
              <a:rPr lang="en-US" altLang="zh-TW" dirty="0">
                <a:latin typeface="American Typewriter" panose="02090604020004020304" pitchFamily="18" charset="0"/>
              </a:rPr>
              <a:t>)</a:t>
            </a:r>
            <a:endParaRPr lang="zh-TW" altLang="zh-TW" dirty="0">
              <a:latin typeface="American Typewriter" panose="02090604020004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81192-FF30-494C-AE36-511FFA8CCA69}"/>
              </a:ext>
            </a:extLst>
          </p:cNvPr>
          <p:cNvGrpSpPr/>
          <p:nvPr/>
        </p:nvGrpSpPr>
        <p:grpSpPr>
          <a:xfrm>
            <a:off x="8077912" y="2632104"/>
            <a:ext cx="3214643" cy="3716680"/>
            <a:chOff x="4125210" y="1802423"/>
            <a:chExt cx="3954428" cy="4571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1AD90B-E89A-4228-BB5D-32EF4BB96710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609D28-DF4B-497D-BE9A-537960EDC953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26EC58B-864B-49B0-8567-850D52CCD139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796397-C9F4-4DA8-B7A6-1349395E5117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FE859-E196-4C40-BDDE-310CA193082D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649703" y="318498"/>
            <a:ext cx="5285657" cy="2092881"/>
            <a:chOff x="4244163" y="1645867"/>
            <a:chExt cx="5285657" cy="2092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792960" y="1923770"/>
              <a:ext cx="373686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IG 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792959" y="2681288"/>
              <a:ext cx="37368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b="1" dirty="0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complexity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B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8E7E78-07F8-4FB7-B7AF-ECEF4F7DF126}"/>
              </a:ext>
            </a:extLst>
          </p:cNvPr>
          <p:cNvSpPr txBox="1"/>
          <p:nvPr/>
        </p:nvSpPr>
        <p:spPr>
          <a:xfrm>
            <a:off x="674648" y="2523331"/>
            <a:ext cx="6784561" cy="17052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當我們站在商業決策的立場，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MySQL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的價格、授權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不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夠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穩定，我們不能確定價格和其提供服務的時限，因此我們使用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MySQL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的創始人麥克爾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·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維德紐斯以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MySQL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為基礎，成立的分支計劃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MariaDB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，以開放開源碼的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MariaDB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作為我們的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DB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American Typewriter" panose="02090604020004020304" pitchFamily="18" charset="0"/>
              </a:rPr>
              <a:t>資料庫。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5DD2F-03B9-4451-BD92-02FB72360C04}"/>
              </a:ext>
            </a:extLst>
          </p:cNvPr>
          <p:cNvSpPr txBox="1"/>
          <p:nvPr/>
        </p:nvSpPr>
        <p:spPr>
          <a:xfrm>
            <a:off x="8386419" y="545600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cs typeface="Arial" pitchFamily="34" charset="0"/>
              </a:rPr>
              <a:t>MariaDB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0B63F5A-C0EF-4A4B-8AD5-8C52C5FF1A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03" y="4883894"/>
            <a:ext cx="1505193" cy="14648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8BCFAF7-5ACD-9A47-B118-AAF1639D7F07}"/>
              </a:ext>
            </a:extLst>
          </p:cNvPr>
          <p:cNvSpPr txBox="1"/>
          <p:nvPr/>
        </p:nvSpPr>
        <p:spPr>
          <a:xfrm>
            <a:off x="3069895" y="5315883"/>
            <a:ext cx="30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American Typewriter Light" panose="02090304020004020304" pitchFamily="18" charset="0"/>
              </a:rPr>
              <a:t>此為我們對</a:t>
            </a:r>
            <a:r>
              <a:rPr kumimoji="1" lang="en-US" altLang="zh-TW" dirty="0" err="1">
                <a:latin typeface="American Typewriter Light" panose="02090304020004020304" pitchFamily="18" charset="0"/>
              </a:rPr>
              <a:t>MariaDB</a:t>
            </a:r>
            <a:r>
              <a:rPr kumimoji="1" lang="en-US" altLang="zh-TW" dirty="0">
                <a:latin typeface="American Typewriter Light" panose="02090304020004020304" pitchFamily="18" charset="0"/>
              </a:rPr>
              <a:t>, MySQL</a:t>
            </a:r>
            <a:r>
              <a:rPr kumimoji="1" lang="zh-CN" altLang="en-US" dirty="0">
                <a:latin typeface="American Typewriter Light" panose="02090304020004020304" pitchFamily="18" charset="0"/>
              </a:rPr>
              <a:t>語法的使用筆記整理</a:t>
            </a:r>
            <a:endParaRPr kumimoji="1" lang="zh-TW" altLang="en-US" dirty="0">
              <a:latin typeface="American Typewriter Light" panose="02090304020004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30085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5338369" y="337754"/>
            <a:ext cx="5666989" cy="6270778"/>
            <a:chOff x="6076195" y="243161"/>
            <a:chExt cx="5666989" cy="62707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3499E92-50A7-4680-90CB-41532F4FC718}"/>
                </a:ext>
              </a:extLst>
            </p:cNvPr>
            <p:cNvSpPr/>
            <p:nvPr/>
          </p:nvSpPr>
          <p:spPr>
            <a:xfrm>
              <a:off x="6076195" y="243161"/>
              <a:ext cx="5636534" cy="6270778"/>
            </a:xfrm>
            <a:prstGeom prst="roundRect">
              <a:avLst>
                <a:gd name="adj" fmla="val 1286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3B75C5-9BDB-4B5F-AB3F-CB12A702F1F8}"/>
                </a:ext>
              </a:extLst>
            </p:cNvPr>
            <p:cNvSpPr txBox="1"/>
            <p:nvPr/>
          </p:nvSpPr>
          <p:spPr>
            <a:xfrm>
              <a:off x="7081344" y="2364515"/>
              <a:ext cx="4661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Arial" pitchFamily="34" charset="0"/>
                </a:rPr>
                <a:t>剖析投資組合樣貌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86C59-34F4-4919-9F69-A6D243DD90AF}"/>
                </a:ext>
              </a:extLst>
            </p:cNvPr>
            <p:cNvGrpSpPr/>
            <p:nvPr/>
          </p:nvGrpSpPr>
          <p:grpSpPr>
            <a:xfrm>
              <a:off x="6305942" y="1681595"/>
              <a:ext cx="5419664" cy="777510"/>
              <a:chOff x="6102442" y="1483456"/>
              <a:chExt cx="5419664" cy="7775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專案起源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3BD7D-EEC6-41FC-867D-95F2B71346B3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41E9E-1812-4ACE-A417-73C9AF47F355}"/>
                </a:ext>
              </a:extLst>
            </p:cNvPr>
            <p:cNvSpPr txBox="1"/>
            <p:nvPr/>
          </p:nvSpPr>
          <p:spPr>
            <a:xfrm>
              <a:off x="7081344" y="3503507"/>
              <a:ext cx="4661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MariaDB, MySQL,</a:t>
              </a:r>
              <a:r>
                <a:rPr lang="zh-TW" alt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cs typeface="Arial" pitchFamily="34" charset="0"/>
                </a:rPr>
                <a:t>自變數與</a:t>
              </a:r>
              <a:r>
                <a:rPr lang="zh-CN" altLang="en-US" sz="1400">
                  <a:solidFill>
                    <a:schemeClr val="bg1"/>
                  </a:solidFill>
                  <a:cs typeface="Arial" pitchFamily="34" charset="0"/>
                </a:rPr>
                <a:t>應變數，</a:t>
              </a:r>
              <a:r>
                <a:rPr lang="en-US" altLang="zh-CN" sz="1400">
                  <a:solidFill>
                    <a:schemeClr val="bg1"/>
                  </a:solidFill>
                  <a:cs typeface="Arial" pitchFamily="34" charset="0"/>
                </a:rPr>
                <a:t>PCA</a:t>
              </a:r>
              <a:r>
                <a:rPr lang="en-US" altLang="zh-CN" sz="1400" dirty="0">
                  <a:solidFill>
                    <a:schemeClr val="bg1"/>
                  </a:solidFill>
                  <a:cs typeface="Arial" pitchFamily="34" charset="0"/>
                </a:rPr>
                <a:t>, Standardize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E7642E-CD93-4445-B49C-21F1CF8B80D1}"/>
                </a:ext>
              </a:extLst>
            </p:cNvPr>
            <p:cNvGrpSpPr/>
            <p:nvPr/>
          </p:nvGrpSpPr>
          <p:grpSpPr>
            <a:xfrm>
              <a:off x="6305942" y="2820587"/>
              <a:ext cx="5419664" cy="777510"/>
              <a:chOff x="6102442" y="1483456"/>
              <a:chExt cx="5419664" cy="77751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9CA3D-1245-4812-BE2C-A17717D31459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數據整理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27DDE9-FE7C-4B7E-A047-E092B6A88859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1B5E5-22C6-4CAE-BC59-0EB34CC7C043}"/>
                </a:ext>
              </a:extLst>
            </p:cNvPr>
            <p:cNvSpPr txBox="1"/>
            <p:nvPr/>
          </p:nvSpPr>
          <p:spPr>
            <a:xfrm>
              <a:off x="7081344" y="4642499"/>
              <a:ext cx="4661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因子相關性分析，</a:t>
              </a:r>
              <a:r>
                <a:rPr lang="en-US" altLang="zh-CN" sz="1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OLS</a:t>
              </a:r>
              <a:r>
                <a:rPr lang="zh-CN" altLang="en-US" sz="1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回歸</a:t>
              </a:r>
              <a:endParaRPr lang="en-US" altLang="ko-KR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3E30DF-4F9D-4D5B-9110-CB46BA5063F2}"/>
                </a:ext>
              </a:extLst>
            </p:cNvPr>
            <p:cNvGrpSpPr/>
            <p:nvPr/>
          </p:nvGrpSpPr>
          <p:grpSpPr>
            <a:xfrm>
              <a:off x="6305942" y="3959579"/>
              <a:ext cx="5419664" cy="777510"/>
              <a:chOff x="6102442" y="1483456"/>
              <a:chExt cx="5419664" cy="77751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757E4-1723-4073-9FC5-1D351F20A151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回歸分析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9AF74-CA02-49F9-88D7-98D77F70D10F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FEFB00-F764-4A36-BDE0-EFBFFBAD9C92}"/>
                </a:ext>
              </a:extLst>
            </p:cNvPr>
            <p:cNvGrpSpPr/>
            <p:nvPr/>
          </p:nvGrpSpPr>
          <p:grpSpPr>
            <a:xfrm>
              <a:off x="6305942" y="5098571"/>
              <a:ext cx="5419664" cy="777510"/>
              <a:chOff x="6102442" y="1483456"/>
              <a:chExt cx="5419664" cy="77751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3DF382-44DD-45C3-9704-34E8893BC3AC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分析結果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11BD74-B8C0-4D62-99FC-2DBC909A434D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2C12F7-AE9B-40D2-A6C4-2F1B6BC860EE}"/>
                </a:ext>
              </a:extLst>
            </p:cNvPr>
            <p:cNvSpPr txBox="1"/>
            <p:nvPr/>
          </p:nvSpPr>
          <p:spPr>
            <a:xfrm>
              <a:off x="6420242" y="391190"/>
              <a:ext cx="4989896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目錄</a:t>
              </a:r>
              <a:endPara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927759" y="1022460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800" b="1">
                <a:cs typeface="Arial" pitchFamily="34" charset="0"/>
              </a:rPr>
              <a:t>專案動機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927759" y="1892641"/>
            <a:ext cx="50757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>
                <a:solidFill>
                  <a:schemeClr val="accent3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股票型基金：安聯科技的投資組合</a:t>
            </a:r>
            <a:endParaRPr lang="ko-KR" altLang="en-US" sz="2400" dirty="0">
              <a:solidFill>
                <a:schemeClr val="accent3"/>
              </a:solidFill>
              <a:latin typeface="PingFang SC" panose="020B0400000000000000" pitchFamily="34" charset="-122"/>
              <a:cs typeface="Arial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883291-7960-404F-BD2E-E122AD22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21" y="2455718"/>
            <a:ext cx="4463179" cy="240074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B880F47-E0B5-754A-B005-B1456BCDC2A8}"/>
              </a:ext>
            </a:extLst>
          </p:cNvPr>
          <p:cNvSpPr txBox="1"/>
          <p:nvPr/>
        </p:nvSpPr>
        <p:spPr>
          <a:xfrm>
            <a:off x="6391581" y="1794622"/>
            <a:ext cx="4463179" cy="331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可以從圖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中</a:t>
            </a:r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看見安聯的投資組合中股票佔了</a:t>
            </a: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92.08%</a:t>
            </a:r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，但當我們分析他的投資組合時，發現其報酬表現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除了與美股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S&amp;P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有相關外，也受美債兩年與十年，與黃金所影響（回歸係數顯著異於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0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）。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American Typewriter" panose="02090604020004020304" pitchFamily="18" charset="0"/>
            </a:endParaRPr>
          </a:p>
          <a:p>
            <a:pPr>
              <a:lnSpc>
                <a:spcPts val="2300"/>
              </a:lnSpc>
            </a:pP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American Typewriter" panose="02090604020004020304" pitchFamily="18" charset="0"/>
            </a:endParaRPr>
          </a:p>
          <a:p>
            <a:pPr>
              <a:lnSpc>
                <a:spcPts val="2300"/>
              </a:lnSpc>
            </a:pPr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erican Typewriter" panose="02090604020004020304" pitchFamily="18" charset="0"/>
              </a:rPr>
              <a:t>因此我們知道，不能單從投資組合的名稱去辨別其表現，反而要分析其波動樣貌，與何種資產類型最相似，再依此做風險歸因，再依此調整標的比重，達到我們期望的報酬。</a:t>
            </a:r>
          </a:p>
        </p:txBody>
      </p:sp>
    </p:spTree>
    <p:extLst>
      <p:ext uri="{BB962C8B-B14F-4D97-AF65-F5344CB8AC3E}">
        <p14:creationId xmlns:p14="http://schemas.microsoft.com/office/powerpoint/2010/main" val="283114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3534" y="390236"/>
            <a:ext cx="3636000" cy="9000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zh-CN" altLang="en-US" sz="5000">
                <a:solidFill>
                  <a:schemeClr val="tx1">
                    <a:lumMod val="75000"/>
                    <a:lumOff val="25000"/>
                  </a:schemeClr>
                </a:solidFill>
              </a:rPr>
              <a:t>因子選擇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6964125" y="2168115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S&amp;P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INDEX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8838899" y="2249820"/>
            <a:ext cx="39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代表股市的波動。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1138281" y="1695722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211629" cy="91075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186085" y="3871740"/>
              <a:ext cx="750364" cy="14493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02988" y="2747614"/>
              <a:ext cx="1033458" cy="1124126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10339"/>
              <a:ext cx="1540990" cy="788026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359860" y="2196177"/>
              <a:ext cx="1078590" cy="1071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/>
                <a:t>原油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5"/>
              <a:ext cx="1338987" cy="14011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/>
                <a:t>美元</a:t>
              </a:r>
              <a:endParaRPr lang="en-US" altLang="ko-KR" sz="2700"/>
            </a:p>
            <a:p>
              <a:pPr algn="ctr"/>
              <a:r>
                <a:rPr lang="ko-KR" altLang="en-US" sz="2700"/>
                <a:t>指數</a:t>
              </a:r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435076" y="5195478"/>
              <a:ext cx="879862" cy="85740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/>
                <a:t>黃金</a:t>
              </a:r>
              <a:endParaRPr lang="ko-KR" altLang="en-US" sz="2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S&amp;P</a:t>
              </a:r>
              <a:endParaRPr lang="ko-KR" alt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2935461" y="1835170"/>
              <a:ext cx="1133528" cy="10689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/>
                <a:t>公債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投入因子的類型</a:t>
              </a:r>
              <a:endParaRPr lang="en-US" altLang="ko-KR" sz="20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1" name="TextBox 2">
            <a:extLst>
              <a:ext uri="{FF2B5EF4-FFF2-40B4-BE49-F238E27FC236}">
                <a16:creationId xmlns:a16="http://schemas.microsoft.com/office/drawing/2014/main" id="{FF6A4D99-DD56-654A-82AA-BA18117B5794}"/>
              </a:ext>
            </a:extLst>
          </p:cNvPr>
          <p:cNvSpPr txBox="1"/>
          <p:nvPr/>
        </p:nvSpPr>
        <p:spPr>
          <a:xfrm>
            <a:off x="7017904" y="5592052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黃金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4282CB5E-EF07-1D4E-8562-B0C5747311E5}"/>
              </a:ext>
            </a:extLst>
          </p:cNvPr>
          <p:cNvSpPr txBox="1"/>
          <p:nvPr/>
        </p:nvSpPr>
        <p:spPr>
          <a:xfrm>
            <a:off x="7963210" y="5714262"/>
            <a:ext cx="39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加入投資組合內避險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C8D84C76-38C0-D04F-994D-FB333811E75C}"/>
              </a:ext>
            </a:extLst>
          </p:cNvPr>
          <p:cNvSpPr txBox="1"/>
          <p:nvPr/>
        </p:nvSpPr>
        <p:spPr>
          <a:xfrm>
            <a:off x="7017903" y="4826446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原油</a:t>
            </a: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74AEF4A5-C470-874A-88E7-5249ABCC87C5}"/>
              </a:ext>
            </a:extLst>
          </p:cNvPr>
          <p:cNvSpPr txBox="1"/>
          <p:nvPr/>
        </p:nvSpPr>
        <p:spPr>
          <a:xfrm>
            <a:off x="8612775" y="4173669"/>
            <a:ext cx="39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隨著匯率浮動，波動的因子。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FCC6B0D9-63D8-2C42-93CC-CB4E466DE29B}"/>
              </a:ext>
            </a:extLst>
          </p:cNvPr>
          <p:cNvSpPr txBox="1"/>
          <p:nvPr/>
        </p:nvSpPr>
        <p:spPr>
          <a:xfrm>
            <a:off x="6964127" y="3057468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美國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公債</a:t>
            </a: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62FAB1A4-2C1C-1944-87B7-093B52C19036}"/>
              </a:ext>
            </a:extLst>
          </p:cNvPr>
          <p:cNvSpPr txBox="1"/>
          <p:nvPr/>
        </p:nvSpPr>
        <p:spPr>
          <a:xfrm>
            <a:off x="6964126" y="4059668"/>
            <a:ext cx="3967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美元指數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CD18CC06-EBFB-BD48-89CF-FB803236BCE8}"/>
              </a:ext>
            </a:extLst>
          </p:cNvPr>
          <p:cNvSpPr txBox="1"/>
          <p:nvPr/>
        </p:nvSpPr>
        <p:spPr>
          <a:xfrm>
            <a:off x="8612775" y="2934893"/>
            <a:ext cx="361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選取美債十年與兩年，（</a:t>
            </a:r>
            <a:r>
              <a:rPr lang="en-US" altLang="zh-CN" dirty="0"/>
              <a:t>ticker </a:t>
            </a:r>
            <a:r>
              <a:rPr lang="zh-CN" altLang="en-US" dirty="0"/>
              <a:t>為</a:t>
            </a:r>
            <a:r>
              <a:rPr lang="da-DK" altLang="zh-TW" dirty="0"/>
              <a:t>USGG10YR Index, USGG2YR Index</a:t>
            </a:r>
            <a:r>
              <a:rPr lang="zh-TW" altLang="en-US" dirty="0"/>
              <a:t>）</a:t>
            </a:r>
            <a:r>
              <a:rPr lang="da-DK" altLang="zh-TW" dirty="0"/>
              <a:t> </a:t>
            </a:r>
            <a:r>
              <a:rPr lang="zh-CN" altLang="en-US" dirty="0"/>
              <a:t>為代表</a:t>
            </a:r>
            <a:endParaRPr lang="da-DK" altLang="zh-TW" dirty="0">
              <a:solidFill>
                <a:srgbClr val="0000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2E4859FB-D660-084D-880D-15AF2A4D6794}"/>
              </a:ext>
            </a:extLst>
          </p:cNvPr>
          <p:cNvSpPr txBox="1"/>
          <p:nvPr/>
        </p:nvSpPr>
        <p:spPr>
          <a:xfrm>
            <a:off x="7880936" y="4878835"/>
            <a:ext cx="39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原油市場跟固定收益證券市場正相關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6B43B4D9-B462-1B49-A3C4-04E8F87715EF}"/>
              </a:ext>
            </a:extLst>
          </p:cNvPr>
          <p:cNvSpPr txBox="1"/>
          <p:nvPr/>
        </p:nvSpPr>
        <p:spPr>
          <a:xfrm>
            <a:off x="5329799" y="988674"/>
            <a:ext cx="5266823" cy="8309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2400">
                <a:solidFill>
                  <a:schemeClr val="bg1">
                    <a:lumMod val="65000"/>
                  </a:schemeClr>
                </a:solidFill>
              </a:rPr>
              <a:t>影響的報酬因素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 :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</a:rPr>
              <a:t>利率、匯率、避險</a:t>
            </a:r>
            <a:endParaRPr lang="en-US" altLang="ko-KR" sz="2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Oval 17">
            <a:extLst>
              <a:ext uri="{FF2B5EF4-FFF2-40B4-BE49-F238E27FC236}">
                <a16:creationId xmlns:a16="http://schemas.microsoft.com/office/drawing/2014/main" id="{87A9C587-6B9D-8142-B0D9-E1C01BF03B6C}"/>
              </a:ext>
            </a:extLst>
          </p:cNvPr>
          <p:cNvSpPr/>
          <p:nvPr/>
        </p:nvSpPr>
        <p:spPr>
          <a:xfrm>
            <a:off x="3844009" y="1480408"/>
            <a:ext cx="879862" cy="8574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商品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數據預處理</a:t>
            </a:r>
            <a:endParaRPr lang="en-US" dirty="0"/>
          </a:p>
        </p:txBody>
      </p:sp>
      <p:sp>
        <p:nvSpPr>
          <p:cNvPr id="3" name="Hexagon 68">
            <a:extLst>
              <a:ext uri="{FF2B5EF4-FFF2-40B4-BE49-F238E27FC236}">
                <a16:creationId xmlns:a16="http://schemas.microsoft.com/office/drawing/2014/main" id="{9022950D-1900-4507-9E3E-BDD2E111E34D}"/>
              </a:ext>
            </a:extLst>
          </p:cNvPr>
          <p:cNvSpPr/>
          <p:nvPr/>
        </p:nvSpPr>
        <p:spPr>
          <a:xfrm rot="10800000">
            <a:off x="4563050" y="3292510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Hexagon 68">
            <a:extLst>
              <a:ext uri="{FF2B5EF4-FFF2-40B4-BE49-F238E27FC236}">
                <a16:creationId xmlns:a16="http://schemas.microsoft.com/office/drawing/2014/main" id="{7AE2D459-14D1-46D4-9BB5-77C992E3F56C}"/>
              </a:ext>
            </a:extLst>
          </p:cNvPr>
          <p:cNvSpPr/>
          <p:nvPr/>
        </p:nvSpPr>
        <p:spPr>
          <a:xfrm>
            <a:off x="3554938" y="2052394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7A9A8-7A33-42EE-950E-3AC5569D3C2B}"/>
              </a:ext>
            </a:extLst>
          </p:cNvPr>
          <p:cNvGrpSpPr/>
          <p:nvPr/>
        </p:nvGrpSpPr>
        <p:grpSpPr>
          <a:xfrm>
            <a:off x="7915333" y="1585342"/>
            <a:ext cx="3582230" cy="1437060"/>
            <a:chOff x="2551706" y="4283314"/>
            <a:chExt cx="1468131" cy="14370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693D52-FE32-47B8-BDC8-D146CC7DE48B}"/>
                </a:ext>
              </a:extLst>
            </p:cNvPr>
            <p:cNvSpPr txBox="1"/>
            <p:nvPr/>
          </p:nvSpPr>
          <p:spPr>
            <a:xfrm>
              <a:off x="2551706" y="4560313"/>
              <a:ext cx="1468131" cy="116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應變數的計算</a:t>
              </a:r>
              <a:r>
                <a:rPr lang="zh-TW" altLang="zh-TW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要預測的投資組合報酬，計算給定</a:t>
              </a:r>
              <a:r>
                <a:rPr lang="zh-CN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的</a:t>
              </a:r>
              <a:r>
                <a:rPr lang="zh-TW" altLang="zh-TW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投資組合，隨者時間改變的報酬率</a:t>
              </a:r>
              <a:r>
                <a:rPr lang="zh-TW" altLang="en-US" sz="16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。</a:t>
              </a:r>
              <a:endParaRPr lang="en-US" altLang="zh-TW" sz="16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C1AE3-E0A6-40BD-9259-61A7BD9AF92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第一部分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3FBDB6-C76A-486A-B0E5-9460E0D44E8F}"/>
              </a:ext>
            </a:extLst>
          </p:cNvPr>
          <p:cNvGrpSpPr/>
          <p:nvPr/>
        </p:nvGrpSpPr>
        <p:grpSpPr>
          <a:xfrm>
            <a:off x="705701" y="4577333"/>
            <a:ext cx="3648076" cy="1756001"/>
            <a:chOff x="2551706" y="4189307"/>
            <a:chExt cx="1480091" cy="1756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56C42-6585-4C6F-8390-1406C65F4EC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TW" altLang="zh-TW" sz="14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自變數為用來預測的因子，則因為了滿足回歸分析的模型性質，或以利解釋結果，需對資料做較多的加工，而每一個加工的流程，我們都定義為一個函數。</a:t>
              </a:r>
              <a:r>
                <a:rPr lang="zh-TW" altLang="zh-TW" sz="105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29BE71-457C-4F50-B78F-1D5131505E96}"/>
                </a:ext>
              </a:extLst>
            </p:cNvPr>
            <p:cNvSpPr txBox="1"/>
            <p:nvPr/>
          </p:nvSpPr>
          <p:spPr>
            <a:xfrm>
              <a:off x="2551706" y="4189307"/>
              <a:ext cx="146750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第二部分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5A70DC-4154-4F4C-9A7F-D2F37FC6006C}"/>
              </a:ext>
            </a:extLst>
          </p:cNvPr>
          <p:cNvGrpSpPr/>
          <p:nvPr/>
        </p:nvGrpSpPr>
        <p:grpSpPr>
          <a:xfrm>
            <a:off x="4144503" y="3323184"/>
            <a:ext cx="1807483" cy="787964"/>
            <a:chOff x="4594236" y="2114926"/>
            <a:chExt cx="2232248" cy="787964"/>
          </a:xfrm>
        </p:grpSpPr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6CF560B6-2E95-49C6-A7CB-6E20C009412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報酬率計算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807C4C6-AAE6-4BE4-B16E-EE49778F25F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應變數處理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2501D-DF4E-4BE8-8F91-C301B6CBD706}"/>
              </a:ext>
            </a:extLst>
          </p:cNvPr>
          <p:cNvGrpSpPr/>
          <p:nvPr/>
        </p:nvGrpSpPr>
        <p:grpSpPr>
          <a:xfrm>
            <a:off x="6344388" y="4566122"/>
            <a:ext cx="1807483" cy="787964"/>
            <a:chOff x="4594236" y="2114926"/>
            <a:chExt cx="2232248" cy="787964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767B08B4-DA02-4099-B5A3-DBC58A2B033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數據處理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補遺漏、標準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化、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PCA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D8DB3064-49E0-407A-9741-5C9625228E6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自變數處理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A0004388-C247-410F-B534-8B1A286B9974}"/>
              </a:ext>
            </a:extLst>
          </p:cNvPr>
          <p:cNvSpPr/>
          <p:nvPr/>
        </p:nvSpPr>
        <p:spPr>
          <a:xfrm rot="18900000">
            <a:off x="6938414" y="3852744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1628E78B-D95D-4FA5-BF07-48D5F78E63FB}"/>
              </a:ext>
            </a:extLst>
          </p:cNvPr>
          <p:cNvSpPr/>
          <p:nvPr/>
        </p:nvSpPr>
        <p:spPr>
          <a:xfrm>
            <a:off x="4766200" y="2515810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711EF0-BE91-4CA8-9BAB-82AC2547E63A}"/>
              </a:ext>
            </a:extLst>
          </p:cNvPr>
          <p:cNvGrpSpPr/>
          <p:nvPr/>
        </p:nvGrpSpPr>
        <p:grpSpPr>
          <a:xfrm>
            <a:off x="563449" y="4105276"/>
            <a:ext cx="4104776" cy="1442259"/>
            <a:chOff x="8070434" y="1489203"/>
            <a:chExt cx="2937734" cy="14422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8BBE91-1B0B-490B-BE2A-CD3D2D2882E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TW" altLang="zh-TW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想要得到投資組合的報酬率</a:t>
              </a:r>
              <a:r>
                <a:rPr lang="zh-TW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，</a:t>
              </a:r>
              <a:r>
                <a:rPr lang="zh-TW" altLang="zh-TW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就將每一檔股票的報酬率乘上持有的權重</a:t>
              </a:r>
              <a:r>
                <a:rPr lang="zh-TW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，即為投資組合的價格。</a:t>
              </a:r>
              <a:endParaRPr lang="en-US" altLang="zh-TW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C6EBD0-DF5B-4EE2-A230-D05A6519618A}"/>
                </a:ext>
              </a:extLst>
            </p:cNvPr>
            <p:cNvSpPr txBox="1"/>
            <p:nvPr/>
          </p:nvSpPr>
          <p:spPr>
            <a:xfrm>
              <a:off x="8082703" y="1489203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zh-CN" altLang="en-US" sz="2400">
                  <a:solidFill>
                    <a:schemeClr val="accent3"/>
                  </a:solidFill>
                  <a:cs typeface="Arial" pitchFamily="34" charset="0"/>
                </a:rPr>
                <a:t>計算報酬率的思路</a:t>
              </a:r>
              <a:endParaRPr lang="ko-KR" altLang="en-US" sz="2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A689030-7A30-454E-88BE-A0D6E5C12432}"/>
              </a:ext>
            </a:extLst>
          </p:cNvPr>
          <p:cNvSpPr txBox="1">
            <a:spLocks/>
          </p:cNvSpPr>
          <p:nvPr/>
        </p:nvSpPr>
        <p:spPr>
          <a:xfrm>
            <a:off x="390765" y="226501"/>
            <a:ext cx="5021494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數據整理</a:t>
            </a:r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94CE8F-173C-4DAD-AD10-2C72DFC8C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80714" y="0"/>
            <a:ext cx="7964489" cy="6858000"/>
          </a:xfrm>
          <a:solidFill>
            <a:schemeClr val="tx2">
              <a:lumMod val="40000"/>
              <a:lumOff val="60000"/>
            </a:schemeClr>
          </a:solidFill>
        </p:spPr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E8E39264-7B37-D64B-8FBD-D1EFD07310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40"/>
          <a:stretch/>
        </p:blipFill>
        <p:spPr>
          <a:xfrm>
            <a:off x="5152580" y="1610541"/>
            <a:ext cx="6065819" cy="4683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0" name="그룹 2">
            <a:extLst>
              <a:ext uri="{FF2B5EF4-FFF2-40B4-BE49-F238E27FC236}">
                <a16:creationId xmlns:a16="http://schemas.microsoft.com/office/drawing/2014/main" id="{A171F6D2-C51B-A649-983C-E22B2110AFE9}"/>
              </a:ext>
            </a:extLst>
          </p:cNvPr>
          <p:cNvGrpSpPr/>
          <p:nvPr/>
        </p:nvGrpSpPr>
        <p:grpSpPr>
          <a:xfrm>
            <a:off x="528134" y="2238832"/>
            <a:ext cx="4087634" cy="1713629"/>
            <a:chOff x="8082702" y="1489203"/>
            <a:chExt cx="2925466" cy="1713629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0798A9F6-4FA9-A544-8E2E-EE64288D235E}"/>
                </a:ext>
              </a:extLst>
            </p:cNvPr>
            <p:cNvSpPr txBox="1"/>
            <p:nvPr/>
          </p:nvSpPr>
          <p:spPr>
            <a:xfrm>
              <a:off x="8082702" y="2002503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依序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整理</a:t>
              </a: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台灣股價資料、因子價格資料，以及想要測試的</a:t>
              </a:r>
              <a:r>
                <a:rPr lang="zh-TW" altLang="zh-TW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投資組合</a:t>
              </a:r>
              <a:endParaRPr lang="en-US" altLang="zh-TW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  <a:p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應變數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是</a:t>
              </a: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cs typeface="Arial" pitchFamily="34" charset="0"/>
                </a:rPr>
                <a:t>預測的投資組合報酬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F5E9AFC-3E88-A247-B4A6-056AA03452C5}"/>
                </a:ext>
              </a:extLst>
            </p:cNvPr>
            <p:cNvSpPr txBox="1"/>
            <p:nvPr/>
          </p:nvSpPr>
          <p:spPr>
            <a:xfrm>
              <a:off x="8082703" y="1489203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zh-CN" altLang="en-US" sz="2400" dirty="0">
                  <a:solidFill>
                    <a:schemeClr val="accent3"/>
                  </a:solidFill>
                  <a:cs typeface="Arial" pitchFamily="34" charset="0"/>
                </a:rPr>
                <a:t>報酬率計算</a:t>
              </a:r>
              <a:endParaRPr lang="ko-KR" altLang="en-US" sz="2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0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F77385C-D4E3-0F40-9D60-7DA832E60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>
              <a:lumMod val="40000"/>
              <a:lumOff val="60000"/>
            </a:schemeClr>
          </a:solidFill>
        </p:spPr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2BA4F7B0-08C9-DE4E-9DA2-5F80AE2042B1}"/>
              </a:ext>
            </a:extLst>
          </p:cNvPr>
          <p:cNvGrpSpPr/>
          <p:nvPr/>
        </p:nvGrpSpPr>
        <p:grpSpPr>
          <a:xfrm>
            <a:off x="778534" y="2174161"/>
            <a:ext cx="4083752" cy="2586162"/>
            <a:chOff x="8070434" y="1489203"/>
            <a:chExt cx="2937734" cy="2586162"/>
          </a:xfrm>
        </p:grpSpPr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8E0818AD-E18E-E24A-B1EF-EAADA465384C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206723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lnSpc>
                  <a:spcPts val="2200"/>
                </a:lnSpc>
                <a:buFontTx/>
                <a:buChar char="-"/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因交易所開</a:t>
              </a: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市時間不一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，與台股有開盤的時間不相合。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lnSpc>
                  <a:spcPts val="2200"/>
                </a:lnSpc>
                <a:buFontTx/>
                <a:buChar char="-"/>
              </a:pP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lnSpc>
                  <a:spcPts val="2200"/>
                </a:lnSpc>
                <a:buFontTx/>
                <a:buChar char="-"/>
              </a:pP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因此我們利用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依</a:t>
              </a: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時間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比例</a:t>
              </a:r>
              <a:r>
                <a:rPr lang="zh-TW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內差法，補足空缺的資料。</a:t>
              </a: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lnSpc>
                  <a:spcPts val="2200"/>
                </a:lnSpc>
                <a:buFontTx/>
                <a:buChar char="-"/>
              </a:pPr>
              <a:endPara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lnSpc>
                  <a:spcPts val="2200"/>
                </a:lnSpc>
                <a:buFontTx/>
                <a:buChar char="-"/>
              </a:pPr>
              <a:endParaRPr lang="zh-TW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cs typeface="Arial" pitchFamily="34" charset="0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C497986C-11A7-5346-A6CD-6B42AA711F7E}"/>
                </a:ext>
              </a:extLst>
            </p:cNvPr>
            <p:cNvSpPr txBox="1"/>
            <p:nvPr/>
          </p:nvSpPr>
          <p:spPr>
            <a:xfrm>
              <a:off x="8082703" y="1489203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zh-CN" altLang="en-US" sz="2400" dirty="0">
                  <a:solidFill>
                    <a:schemeClr val="accent3"/>
                  </a:solidFill>
                  <a:cs typeface="Arial" pitchFamily="34" charset="0"/>
                </a:rPr>
                <a:t>我們</a:t>
              </a:r>
              <a:r>
                <a:rPr lang="zh-CN" altLang="en-US" sz="2400">
                  <a:solidFill>
                    <a:schemeClr val="accent3"/>
                  </a:solidFill>
                  <a:cs typeface="Arial" pitchFamily="34" charset="0"/>
                </a:rPr>
                <a:t>採用的填補遺漏</a:t>
              </a:r>
              <a:r>
                <a:rPr lang="zh-CN" altLang="en-US" sz="2400" dirty="0">
                  <a:solidFill>
                    <a:schemeClr val="accent3"/>
                  </a:solidFill>
                  <a:cs typeface="Arial" pitchFamily="34" charset="0"/>
                </a:rPr>
                <a:t>值方法</a:t>
              </a:r>
              <a:endParaRPr lang="ko-KR" altLang="en-US" sz="2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0B9FC903-11F8-9842-B492-F279E0F6FC86}"/>
              </a:ext>
            </a:extLst>
          </p:cNvPr>
          <p:cNvSpPr txBox="1"/>
          <p:nvPr/>
        </p:nvSpPr>
        <p:spPr>
          <a:xfrm>
            <a:off x="5067900" y="3227010"/>
            <a:ext cx="304645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函式１：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Arial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6816E8-867F-6946-B337-487CA7BA7FBA}"/>
              </a:ext>
            </a:extLst>
          </p:cNvPr>
          <p:cNvSpPr txBox="1">
            <a:spLocks/>
          </p:cNvSpPr>
          <p:nvPr/>
        </p:nvSpPr>
        <p:spPr>
          <a:xfrm>
            <a:off x="408421" y="247367"/>
            <a:ext cx="4453865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數據整理</a:t>
            </a:r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補遺漏值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02C66FE-C3B4-904B-AF80-E1ECB3C3768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3891" b="3521"/>
          <a:stretch/>
        </p:blipFill>
        <p:spPr>
          <a:xfrm>
            <a:off x="5347426" y="3660231"/>
            <a:ext cx="6342382" cy="10542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그룹 2">
            <a:extLst>
              <a:ext uri="{FF2B5EF4-FFF2-40B4-BE49-F238E27FC236}">
                <a16:creationId xmlns:a16="http://schemas.microsoft.com/office/drawing/2014/main" id="{8BF91476-F2F7-B04D-8DAC-912092F32CDD}"/>
              </a:ext>
            </a:extLst>
          </p:cNvPr>
          <p:cNvGrpSpPr/>
          <p:nvPr/>
        </p:nvGrpSpPr>
        <p:grpSpPr>
          <a:xfrm>
            <a:off x="775991" y="4397328"/>
            <a:ext cx="3633925" cy="887031"/>
            <a:chOff x="8070434" y="1510675"/>
            <a:chExt cx="2937734" cy="804518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DAEBFD8B-4C18-1D49-9AD6-524072E9BC6C}"/>
                </a:ext>
              </a:extLst>
            </p:cNvPr>
            <p:cNvSpPr txBox="1"/>
            <p:nvPr/>
          </p:nvSpPr>
          <p:spPr>
            <a:xfrm>
              <a:off x="8070434" y="2008132"/>
              <a:ext cx="2266770" cy="30706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zh-TW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AA29D14-443C-7C47-BC56-B8629BF18F24}"/>
                </a:ext>
              </a:extLst>
            </p:cNvPr>
            <p:cNvSpPr txBox="1"/>
            <p:nvPr/>
          </p:nvSpPr>
          <p:spPr>
            <a:xfrm>
              <a:off x="8082703" y="1510675"/>
              <a:ext cx="2925465" cy="4187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zh-CN" altLang="en-US" sz="2400" dirty="0">
                  <a:solidFill>
                    <a:schemeClr val="accent3"/>
                  </a:solidFill>
                  <a:cs typeface="Arial" pitchFamily="34" charset="0"/>
                </a:rPr>
                <a:t>其他處理遺漏值的方法</a:t>
              </a:r>
              <a:endParaRPr lang="ko-KR" altLang="en-US" sz="2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0608310-C25D-0946-B43F-76E3E5CC9758}"/>
              </a:ext>
            </a:extLst>
          </p:cNvPr>
          <p:cNvSpPr/>
          <p:nvPr/>
        </p:nvSpPr>
        <p:spPr>
          <a:xfrm>
            <a:off x="717299" y="4818729"/>
            <a:ext cx="5378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>
              <a:buFont typeface="+mj-lt"/>
              <a:buAutoNum type="arabicPeriod"/>
            </a:pP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忽略</a:t>
            </a:r>
            <a:r>
              <a: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遺漏值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＊盡量不＊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pPr marL="342900" fontAlgn="ctr"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補上一行（前值）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，解決顯著性問題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pPr marL="342900" fontAlgn="ctr"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線性內差</a:t>
            </a:r>
          </a:p>
          <a:p>
            <a:pPr marL="342900" fontAlgn="ctr">
              <a:buFont typeface="+mj-lt"/>
              <a:buAutoNum type="arabicPeriod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指數內差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pPr marL="342900" fontAlgn="ctr"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外差</a:t>
            </a:r>
            <a:endParaRPr lang="en-US" altLang="zh-TW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1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F9B6A995-C598-B04C-8CC5-9880DC9BE2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>
              <a:lumMod val="40000"/>
              <a:lumOff val="60000"/>
            </a:schemeClr>
          </a:solidFill>
        </p:spPr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B6A21C-729D-2044-BA60-920A4FAD5CAE}"/>
              </a:ext>
            </a:extLst>
          </p:cNvPr>
          <p:cNvGrpSpPr/>
          <p:nvPr/>
        </p:nvGrpSpPr>
        <p:grpSpPr>
          <a:xfrm>
            <a:off x="641857" y="2248039"/>
            <a:ext cx="4932169" cy="2210470"/>
            <a:chOff x="8070434" y="1482761"/>
            <a:chExt cx="3269162" cy="200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999A70-A2DA-7748-A7A3-92BC351556C9}"/>
                </a:ext>
              </a:extLst>
            </p:cNvPr>
            <p:cNvSpPr txBox="1"/>
            <p:nvPr/>
          </p:nvSpPr>
          <p:spPr>
            <a:xfrm>
              <a:off x="8070434" y="2008132"/>
              <a:ext cx="3269162" cy="14794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zh-TW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因為不同的因子，其資料尺度不同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zh-TW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  <a:cs typeface="Arial" pitchFamily="34" charset="0"/>
                </a:rPr>
                <a:t>資料做標準化，將來回歸係數的大小可以來拿比較對於自變數的影響大小。 </a:t>
              </a:r>
              <a:endPara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1660D-8B5F-DE47-A73D-6AB648CF028F}"/>
                </a:ext>
              </a:extLst>
            </p:cNvPr>
            <p:cNvSpPr txBox="1"/>
            <p:nvPr/>
          </p:nvSpPr>
          <p:spPr>
            <a:xfrm>
              <a:off x="8082703" y="1482761"/>
              <a:ext cx="2925465" cy="47454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zh-CN" altLang="en-US" sz="2800">
                  <a:solidFill>
                    <a:schemeClr val="accent3"/>
                  </a:solidFill>
                  <a:cs typeface="Arial" pitchFamily="34" charset="0"/>
                </a:rPr>
                <a:t>為什麼要標準化？</a:t>
              </a:r>
              <a:endParaRPr lang="ko-KR" altLang="en-US" sz="28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9990CD83-1987-114C-AC6B-CE6399283D75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5" y="4396017"/>
            <a:ext cx="11047449" cy="16116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5C2C21-66F0-2D49-839B-A5A2813BE005}"/>
              </a:ext>
            </a:extLst>
          </p:cNvPr>
          <p:cNvSpPr txBox="1">
            <a:spLocks/>
          </p:cNvSpPr>
          <p:nvPr/>
        </p:nvSpPr>
        <p:spPr>
          <a:xfrm>
            <a:off x="408421" y="247367"/>
            <a:ext cx="4453865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數據整理</a:t>
            </a:r>
            <a:r>
              <a:rPr lang="zh-TW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TW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zh-CN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標準化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3A1EC68-6B5D-C041-840D-30B8A72F86DF}"/>
              </a:ext>
            </a:extLst>
          </p:cNvPr>
          <p:cNvSpPr txBox="1"/>
          <p:nvPr/>
        </p:nvSpPr>
        <p:spPr>
          <a:xfrm>
            <a:off x="10382638" y="3996067"/>
            <a:ext cx="304645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>
                    <a:lumMod val="9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函式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 </a:t>
            </a:r>
            <a:r>
              <a:rPr lang="en-US" altLang="zh-TW" sz="2000">
                <a:solidFill>
                  <a:schemeClr val="bg1">
                    <a:lumMod val="9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itchFamily="34" charset="0"/>
              </a:rPr>
              <a:t>2 </a:t>
            </a:r>
            <a:endParaRPr lang="en-US" altLang="zh-TW" sz="2000" dirty="0">
              <a:solidFill>
                <a:schemeClr val="bg1">
                  <a:lumMod val="9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0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50212745-F1D5-3041-8D47-182FCA270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85000"/>
            </a:schemeClr>
          </a:solidFill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7A0510-7463-DE46-8D4D-3B23FD9BEA87}"/>
              </a:ext>
            </a:extLst>
          </p:cNvPr>
          <p:cNvSpPr txBox="1">
            <a:spLocks/>
          </p:cNvSpPr>
          <p:nvPr/>
        </p:nvSpPr>
        <p:spPr>
          <a:xfrm>
            <a:off x="454866" y="223483"/>
            <a:ext cx="4683191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zh-CN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數據整理</a:t>
            </a:r>
            <a:r>
              <a:rPr lang="en-US" altLang="zh-CN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TW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altLang="zh-TW" sz="4400">
                <a:solidFill>
                  <a:schemeClr val="tx1">
                    <a:lumMod val="65000"/>
                    <a:lumOff val="35000"/>
                  </a:schemeClr>
                </a:solidFill>
              </a:rPr>
              <a:t>why PCA ?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그룹 2">
            <a:extLst>
              <a:ext uri="{FF2B5EF4-FFF2-40B4-BE49-F238E27FC236}">
                <a16:creationId xmlns:a16="http://schemas.microsoft.com/office/drawing/2014/main" id="{9E8068F0-7F7B-8C41-AD22-46C1C87A9C48}"/>
              </a:ext>
            </a:extLst>
          </p:cNvPr>
          <p:cNvGrpSpPr/>
          <p:nvPr/>
        </p:nvGrpSpPr>
        <p:grpSpPr>
          <a:xfrm>
            <a:off x="885214" y="2683078"/>
            <a:ext cx="4003310" cy="2611808"/>
            <a:chOff x="8070434" y="1427649"/>
            <a:chExt cx="3076697" cy="2611808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603BCC77-BBF8-C745-97B9-55935E487A51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20313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zh-CN" altLang="en-US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自變數</a:t>
              </a:r>
              <a:r>
                <a:rPr lang="zh-TW" altLang="en-US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之間有很大的相關性，因此在做線性關係分析時會出現問題。</a:t>
              </a:r>
              <a:endParaRPr lang="en-US" altLang="zh-TW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Tx/>
                <a:buChar char="-"/>
              </a:pPr>
              <a:endParaRPr lang="en-US" altLang="zh-TW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zh-CN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PCA</a:t>
              </a:r>
              <a:r>
                <a:rPr lang="zh-CN" altLang="en-US" dirty="0"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的功能就是將資料降維度，減少資料需求量，也降低因子之間原本相關的係數。</a:t>
              </a:r>
              <a:endParaRPr lang="en-US" altLang="zh-TW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A75AB2D-AFA1-0B47-9D6D-21BC7ED89E27}"/>
                </a:ext>
              </a:extLst>
            </p:cNvPr>
            <p:cNvSpPr txBox="1"/>
            <p:nvPr/>
          </p:nvSpPr>
          <p:spPr>
            <a:xfrm>
              <a:off x="8082703" y="1427649"/>
              <a:ext cx="3064428" cy="58477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3200" dirty="0">
                  <a:solidFill>
                    <a:schemeClr val="accent3"/>
                  </a:solidFill>
                  <a:cs typeface="Arial" pitchFamily="34" charset="0"/>
                </a:rPr>
                <a:t>PCA</a:t>
              </a:r>
              <a:r>
                <a:rPr lang="en-US" altLang="zh-TW" sz="3200" dirty="0">
                  <a:solidFill>
                    <a:schemeClr val="accent3"/>
                  </a:solidFill>
                  <a:cs typeface="Arial" pitchFamily="34" charset="0"/>
                </a:rPr>
                <a:t>——</a:t>
              </a:r>
              <a:r>
                <a:rPr lang="zh-CN" altLang="en-US" sz="3200" dirty="0">
                  <a:solidFill>
                    <a:schemeClr val="accent3"/>
                  </a:solidFill>
                  <a:cs typeface="Arial" pitchFamily="34" charset="0"/>
                </a:rPr>
                <a:t>解決共線性</a:t>
              </a:r>
              <a:endParaRPr lang="ko-KR" altLang="en-US" sz="3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82617689-4CF7-944C-8123-B8A621D3B0C8}"/>
                  </a:ext>
                </a:extLst>
              </p:cNvPr>
              <p:cNvSpPr txBox="1"/>
              <p:nvPr/>
            </p:nvSpPr>
            <p:spPr>
              <a:xfrm>
                <a:off x="5777292" y="2371009"/>
                <a:ext cx="5404514" cy="3831177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000" rIns="108000" rtlCol="0">
                <a:spAutoFit/>
              </a:bodyPr>
              <a:lstStyle/>
              <a:p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當我們要分析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X, Y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之間的線性關係：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pPr algn="ctr"/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Y = X</a:t>
                </a:r>
                <a:r>
                  <a:rPr lang="el-GR" altLang="zh-TW" dirty="0"/>
                  <a:t> β</a:t>
                </a:r>
                <a:endPara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pPr algn="ctr"/>
                <a:endPara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但每個自變數之間並不獨立，因此要將Ｘ乘上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PCA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矩陣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(eigenvector)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，以得到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Ｘ</m:t>
                        </m:r>
                      </m:e>
                    </m:acc>
                  </m:oMath>
                </a14:m>
                <a:r>
                  <a:rPr lang="zh-TW" altLang="en-US" dirty="0"/>
                  <a:t>，並將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Ｘ</m:t>
                        </m:r>
                      </m:e>
                    </m:acc>
                    <m:r>
                      <a:rPr lang="zh-CN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zh-CN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對</m:t>
                    </m:r>
                    <m:r>
                      <a:rPr lang="zh-TW" alt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Ｙ</m:t>
                    </m:r>
                    <m:r>
                      <a:rPr lang="zh-TW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跑回歸</m:t>
                    </m:r>
                  </m:oMath>
                </a14:m>
                <a:r>
                  <a:rPr lang="el-GR" altLang="zh-TW" dirty="0"/>
                  <a:t> </a:t>
                </a:r>
                <a:r>
                  <a:rPr lang="zh-TW" altLang="en-US" dirty="0"/>
                  <a:t>，計算出回歸係數為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altLang="zh-TW"/>
                          <m:t>β</m:t>
                        </m:r>
                      </m:e>
                    </m:acc>
                  </m:oMath>
                </a14:m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：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pPr algn="ctr"/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Y =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altLang="zh-TW" sz="2000"/>
                          <m:t>β</m:t>
                        </m:r>
                      </m:e>
                    </m:acc>
                  </m:oMath>
                </a14:m>
                <a:r>
                  <a:rPr lang="el-GR" altLang="zh-TW" sz="2000" dirty="0"/>
                  <a:t> 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=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 X 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altLang="zh-TW" sz="2000"/>
                          <m:t>β</m:t>
                        </m:r>
                      </m:e>
                    </m:acc>
                    <m:r>
                      <a:rPr lang="el-GR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000" dirty="0"/>
              </a:p>
              <a:p>
                <a:pPr algn="ctr"/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=&gt;  Y = X </a:t>
                </a:r>
                <a:r>
                  <a:rPr lang="el-GR" altLang="zh-TW" sz="2000" dirty="0"/>
                  <a:t>β</a:t>
                </a:r>
                <a:r>
                  <a:rPr lang="en-US" altLang="zh-TW" sz="2000" dirty="0"/>
                  <a:t>         </a:t>
                </a:r>
                <a:endPara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pPr algn="ctr"/>
                <a:endParaRPr lang="en-US" altLang="zh-TW" sz="2000" dirty="0"/>
              </a:p>
              <a:p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我們排除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X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 Typewriter" panose="02090604020004020304" pitchFamily="18" charset="0"/>
                    <a:cs typeface="Arial" pitchFamily="34" charset="0"/>
                  </a:rPr>
                  <a:t>之間的相關性後的回歸係數即為</a:t>
                </a:r>
                <a:r>
                  <a:rPr lang="el-GR" altLang="zh-TW" sz="2000" dirty="0"/>
                  <a:t>β</a:t>
                </a:r>
                <a:r>
                  <a:rPr lang="zh-TW" altLang="en-US" sz="2000" dirty="0"/>
                  <a:t>。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  <a:p>
                <a:pPr algn="ctr"/>
                <a:endPara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erican Typewriter" panose="020906040200040203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82617689-4CF7-944C-8123-B8A621D3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292" y="2371009"/>
                <a:ext cx="5404514" cy="3831177"/>
              </a:xfrm>
              <a:prstGeom prst="rect">
                <a:avLst/>
              </a:prstGeom>
              <a:blipFill>
                <a:blip r:embed="rId2"/>
                <a:stretch>
                  <a:fillRect l="-703" r="-2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2682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1073</Words>
  <Application>Microsoft Macintosh PowerPoint</Application>
  <PresentationFormat>宽屏</PresentationFormat>
  <Paragraphs>138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黑体</vt:lpstr>
      <vt:lpstr>Adobe Song Std L</vt:lpstr>
      <vt:lpstr>Arial Unicode MS</vt:lpstr>
      <vt:lpstr>Microsoft JhengHei</vt:lpstr>
      <vt:lpstr>PingFang SC</vt:lpstr>
      <vt:lpstr>新細明體</vt:lpstr>
      <vt:lpstr>Songti SC</vt:lpstr>
      <vt:lpstr>American Typewriter</vt:lpstr>
      <vt:lpstr>American Typewriter Light</vt:lpstr>
      <vt:lpstr>Arial</vt:lpstr>
      <vt:lpstr>Arial Black</vt:lpstr>
      <vt:lpstr>Calibri</vt:lpstr>
      <vt:lpstr>Cambria Math</vt:lpstr>
      <vt:lpstr>CordiaUPC</vt:lpstr>
      <vt:lpstr>Times New Roman</vt:lpstr>
      <vt:lpstr>Wingdings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用户</cp:lastModifiedBy>
  <cp:revision>155</cp:revision>
  <dcterms:created xsi:type="dcterms:W3CDTF">2019-01-14T06:35:35Z</dcterms:created>
  <dcterms:modified xsi:type="dcterms:W3CDTF">2019-12-26T01:34:01Z</dcterms:modified>
</cp:coreProperties>
</file>